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1" r:id="rId15"/>
    <p:sldId id="272" r:id="rId16"/>
    <p:sldId id="269" r:id="rId17"/>
    <p:sldId id="273" r:id="rId18"/>
    <p:sldId id="270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2094" y="-5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C5ECCF7-4ABA-403A-8B8A-8D2CED41E172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148D37D-7EB6-48BE-94C3-C6F94496730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C5ECCF7-4ABA-403A-8B8A-8D2CED41E172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48D37D-7EB6-48BE-94C3-C6F94496730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C5ECCF7-4ABA-403A-8B8A-8D2CED41E172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48D37D-7EB6-48BE-94C3-C6F94496730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C5ECCF7-4ABA-403A-8B8A-8D2CED41E172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48D37D-7EB6-48BE-94C3-C6F944967308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C5ECCF7-4ABA-403A-8B8A-8D2CED41E172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48D37D-7EB6-48BE-94C3-C6F944967308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C5ECCF7-4ABA-403A-8B8A-8D2CED41E172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48D37D-7EB6-48BE-94C3-C6F944967308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C5ECCF7-4ABA-403A-8B8A-8D2CED41E172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48D37D-7EB6-48BE-94C3-C6F944967308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C5ECCF7-4ABA-403A-8B8A-8D2CED41E172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48D37D-7EB6-48BE-94C3-C6F944967308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C5ECCF7-4ABA-403A-8B8A-8D2CED41E172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48D37D-7EB6-48BE-94C3-C6F94496730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8C5ECCF7-4ABA-403A-8B8A-8D2CED41E172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48D37D-7EB6-48BE-94C3-C6F944967308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C5ECCF7-4ABA-403A-8B8A-8D2CED41E172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148D37D-7EB6-48BE-94C3-C6F944967308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C5ECCF7-4ABA-403A-8B8A-8D2CED41E172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148D37D-7EB6-48BE-94C3-C6F94496730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1404925"/>
          </a:xfrm>
        </p:spPr>
        <p:txBody>
          <a:bodyPr>
            <a:normAutofit/>
          </a:bodyPr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Муниципальное бюджетное общеобразовательное учреждение Средняя общеобразовательная школа села Бакаево муниципального района Кушнаренковский район 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Республики Башкортостан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40544" y="1785926"/>
            <a:ext cx="8062912" cy="3786214"/>
          </a:xfrm>
        </p:spPr>
        <p:txBody>
          <a:bodyPr>
            <a:normAutofit/>
          </a:bodyPr>
          <a:lstStyle/>
          <a:p>
            <a:endParaRPr lang="ru-RU" b="1" dirty="0" smtClean="0"/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«ФУНКЦИОНАЛЬНАЯ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ГРАМОТНОСТЬ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КАК ЦЕЛЬ И РЕЗУЛЬТАТ СОВРЕМЕННОГО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ОБРАЗОВАНИЯ»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Выступление директора 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МБОУ СОШ с.Бакаево </a:t>
            </a:r>
          </a:p>
          <a:p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Салимуллина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А.Т. 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599" cy="17613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5657"/>
                <a:gridCol w="1175657"/>
                <a:gridCol w="1175657"/>
                <a:gridCol w="1175657"/>
                <a:gridCol w="1175657"/>
                <a:gridCol w="1175657"/>
                <a:gridCol w="1175657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ОО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Количество организаций, создавших работу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Создано работ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Количество учителей, создавших работу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Количество учащихся для которых созданы работы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Количество учащихся, прошедших работу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Проверено работ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МБОУ СОШ с.Бакаево МР Кушнаренковский район РБ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8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46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43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43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Статистика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2"/>
          <a:srcRect t="4166" r="34844" b="5134"/>
          <a:stretch>
            <a:fillRect/>
          </a:stretch>
        </p:blipFill>
        <p:spPr bwMode="auto">
          <a:xfrm>
            <a:off x="0" y="0"/>
            <a:ext cx="9670809" cy="7572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2"/>
          <a:srcRect t="4166" r="33437" b="5833"/>
          <a:stretch>
            <a:fillRect/>
          </a:stretch>
        </p:blipFill>
        <p:spPr bwMode="auto">
          <a:xfrm>
            <a:off x="-154817" y="0"/>
            <a:ext cx="9298817" cy="7072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0034" y="928670"/>
          <a:ext cx="8229600" cy="13288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Класс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Участник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Сумма баллов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Процент выполнения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Уровень сформированности ФГ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8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Работа 1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63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Средний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8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Работа 2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12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75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Средний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57158" y="285728"/>
            <a:ext cx="8229600" cy="71438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dirty="0" smtClean="0"/>
              <a:t>25.11.2021 Математическая грамотность 8 класс. 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Диагностическая </a:t>
            </a:r>
            <a:r>
              <a:rPr lang="ru-RU" sz="2000" dirty="0" smtClean="0"/>
              <a:t>работа 1 вариант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Заголовок 2"/>
          <p:cNvSpPr txBox="1">
            <a:spLocks/>
          </p:cNvSpPr>
          <p:nvPr/>
        </p:nvSpPr>
        <p:spPr>
          <a:xfrm>
            <a:off x="428596" y="3071810"/>
            <a:ext cx="8229600" cy="1143000"/>
          </a:xfrm>
          <a:prstGeom prst="rect">
            <a:avLst/>
          </a:prstGeom>
        </p:spPr>
        <p:txBody>
          <a:bodyPr vert="horz" rtlCol="0" anchor="ctr">
            <a:normAutofit fontScale="90000" lnSpcReduction="1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4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sz="41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428596" y="2500306"/>
            <a:ext cx="821537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08.12.2021 </a:t>
            </a: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Естественно-научная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грамотность 9 класс.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0034" y="2928934"/>
          <a:ext cx="8229600" cy="24413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Класс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Участник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6540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Сумма баллов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Процент выполнения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Уровень сформированности ФГ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Работа 1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6540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Недостаточный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Работа 2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6540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14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61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Высокий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Работа 3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6540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Недостаточный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Работа 7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6540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14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61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Высокий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Работа 8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6540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15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65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Высокий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28596" y="928670"/>
          <a:ext cx="8229600" cy="13288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Класс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Участник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Сумма баллов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Процент выполнения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Уровень сформированности ФГ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8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Работа 1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13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68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Повышенный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8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Работа 2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53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Средний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57158" y="285728"/>
            <a:ext cx="8229600" cy="4286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2000" dirty="0" smtClean="0"/>
              <a:t>15.12.2021 Читательская грамотность 8 класс.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Заголовок 2"/>
          <p:cNvSpPr txBox="1">
            <a:spLocks/>
          </p:cNvSpPr>
          <p:nvPr/>
        </p:nvSpPr>
        <p:spPr>
          <a:xfrm>
            <a:off x="428596" y="3071810"/>
            <a:ext cx="8229600" cy="1143000"/>
          </a:xfrm>
          <a:prstGeom prst="rect">
            <a:avLst/>
          </a:prstGeom>
        </p:spPr>
        <p:txBody>
          <a:bodyPr vert="horz" rtlCol="0" anchor="ctr">
            <a:normAutofit fontScale="90000" lnSpcReduction="1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4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sz="41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428596" y="2500306"/>
            <a:ext cx="821537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1400" b="1" dirty="0"/>
              <a:t>23.12.2021 Глобальные компетенции 9 класс. Этичное производство и потребление</a:t>
            </a:r>
            <a:endParaRPr lang="ru-RU" sz="1400" dirty="0"/>
          </a:p>
        </p:txBody>
      </p:sp>
      <p:graphicFrame>
        <p:nvGraphicFramePr>
          <p:cNvPr id="10" name="Содержимое 3"/>
          <p:cNvGraphicFramePr>
            <a:graphicFrameLocks noGrp="1"/>
          </p:cNvGraphicFramePr>
          <p:nvPr>
            <p:ph idx="1"/>
          </p:nvPr>
        </p:nvGraphicFramePr>
        <p:xfrm>
          <a:off x="428596" y="2928934"/>
          <a:ext cx="8229600" cy="33581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DejaVu Sans"/>
                          <a:ea typeface="Times New Roman"/>
                          <a:cs typeface="Arial"/>
                        </a:rPr>
                        <a:t>Класс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DejaVu Sans"/>
                          <a:ea typeface="Times New Roman"/>
                          <a:cs typeface="Arial"/>
                        </a:rPr>
                        <a:t>Участник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DejaVu Sans"/>
                          <a:ea typeface="Times New Roman"/>
                          <a:cs typeface="Arial"/>
                        </a:rPr>
                        <a:t>Сумма баллов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DejaVu Sans"/>
                          <a:ea typeface="Times New Roman"/>
                          <a:cs typeface="Arial"/>
                        </a:rPr>
                        <a:t>Максимальный балл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DejaVu Sans"/>
                          <a:ea typeface="Times New Roman"/>
                          <a:cs typeface="Arial"/>
                        </a:rPr>
                        <a:t>Процент выполнения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 rowSpan="6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9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Работа 1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5,000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8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62,50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Работа 2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8,000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8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100,00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Работа 3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5,000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DejaVu Sans"/>
                          <a:ea typeface="Times New Roman"/>
                          <a:cs typeface="Arial"/>
                        </a:rPr>
                        <a:t>8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62,50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Работа 4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7,000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8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87,50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Работа 5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6,000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8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75,00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Работа 6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5,000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8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DejaVu Sans"/>
                          <a:ea typeface="Times New Roman"/>
                          <a:cs typeface="Arial"/>
                        </a:rPr>
                        <a:t>62,50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Работа 7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8,000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8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100,00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Работа 8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8,000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8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DejaVu Sans"/>
                          <a:ea typeface="Times New Roman"/>
                          <a:cs typeface="Arial"/>
                        </a:rPr>
                        <a:t>100,00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28596" y="928670"/>
          <a:ext cx="8229600" cy="11330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DejaVu Sans"/>
                          <a:ea typeface="Times New Roman"/>
                          <a:cs typeface="Arial"/>
                        </a:rPr>
                        <a:t>Класс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DejaVu Sans"/>
                          <a:ea typeface="Times New Roman"/>
                          <a:cs typeface="Arial"/>
                        </a:rPr>
                        <a:t>Участник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DejaVu Sans"/>
                          <a:ea typeface="Times New Roman"/>
                          <a:cs typeface="Arial"/>
                        </a:rPr>
                        <a:t>Сумма баллов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DejaVu Sans"/>
                          <a:ea typeface="Times New Roman"/>
                          <a:cs typeface="Arial"/>
                        </a:rPr>
                        <a:t>Максимальный балл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DejaVu Sans"/>
                          <a:ea typeface="Times New Roman"/>
                          <a:cs typeface="Arial"/>
                        </a:rPr>
                        <a:t>Процент выполнения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8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DejaVu Sans"/>
                          <a:ea typeface="Times New Roman"/>
                          <a:cs typeface="Arial"/>
                        </a:rPr>
                        <a:t>Работа 1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14,000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16,00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87,50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Работа 2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14,000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16,00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DejaVu Sans"/>
                          <a:ea typeface="Times New Roman"/>
                          <a:cs typeface="Arial"/>
                        </a:rPr>
                        <a:t>87,50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57158" y="285728"/>
            <a:ext cx="8229600" cy="4286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>24.12.2021 Математическая грамотность 8 класс. 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>Диагностическая </a:t>
            </a:r>
            <a:r>
              <a:rPr lang="ru-RU" sz="1800" dirty="0" smtClean="0"/>
              <a:t>работа 2 вариант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Заголовок 2"/>
          <p:cNvSpPr txBox="1">
            <a:spLocks/>
          </p:cNvSpPr>
          <p:nvPr/>
        </p:nvSpPr>
        <p:spPr>
          <a:xfrm>
            <a:off x="428596" y="3071810"/>
            <a:ext cx="8229600" cy="1143000"/>
          </a:xfrm>
          <a:prstGeom prst="rect">
            <a:avLst/>
          </a:prstGeom>
        </p:spPr>
        <p:txBody>
          <a:bodyPr vert="horz" rtlCol="0" anchor="ctr">
            <a:normAutofit fontScale="90000" lnSpcReduction="1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4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sz="41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428596" y="2500306"/>
            <a:ext cx="821537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1400" b="1" dirty="0"/>
              <a:t>27.12.2021 Финансовая грамотность 9 класс. Страховка для спортсмена</a:t>
            </a:r>
            <a:endParaRPr lang="ru-RU" sz="1400" dirty="0"/>
          </a:p>
        </p:txBody>
      </p:sp>
      <p:graphicFrame>
        <p:nvGraphicFramePr>
          <p:cNvPr id="10" name="Содержимое 3"/>
          <p:cNvGraphicFramePr>
            <a:graphicFrameLocks noGrp="1"/>
          </p:cNvGraphicFramePr>
          <p:nvPr>
            <p:ph idx="1"/>
          </p:nvPr>
        </p:nvGraphicFramePr>
        <p:xfrm>
          <a:off x="428596" y="2928934"/>
          <a:ext cx="8229600" cy="33581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DejaVu Sans"/>
                          <a:ea typeface="Times New Roman"/>
                          <a:cs typeface="Arial"/>
                        </a:rPr>
                        <a:t>Класс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DejaVu Sans"/>
                          <a:ea typeface="Times New Roman"/>
                          <a:cs typeface="Arial"/>
                        </a:rPr>
                        <a:t>Участник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DejaVu Sans"/>
                          <a:ea typeface="Times New Roman"/>
                          <a:cs typeface="Arial"/>
                        </a:rPr>
                        <a:t>Сумма баллов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DejaVu Sans"/>
                          <a:ea typeface="Times New Roman"/>
                          <a:cs typeface="Arial"/>
                        </a:rPr>
                        <a:t>Максимальный балл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DejaVu Sans"/>
                          <a:ea typeface="Times New Roman"/>
                          <a:cs typeface="Arial"/>
                        </a:rPr>
                        <a:t>Процент выполнения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 rowSpan="8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9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Работа 1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8,000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13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61,54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Работа 2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11,000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13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84,62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Работа 3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11,000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13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84,62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Работа 4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11,000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13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84,62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Работа 5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11,000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13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84,62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Работа 6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9,000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13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69,23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Работа 7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13,000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13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100,00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Работа 8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13,000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13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DejaVu Sans"/>
                          <a:ea typeface="Times New Roman"/>
                          <a:cs typeface="Arial"/>
                        </a:rPr>
                        <a:t>100,00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428596" y="714356"/>
            <a:ext cx="821537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1400" b="1" dirty="0"/>
              <a:t>03.01.2022 </a:t>
            </a:r>
            <a:r>
              <a:rPr lang="ru-RU" sz="1400" b="1" dirty="0" err="1"/>
              <a:t>Креативное</a:t>
            </a:r>
            <a:r>
              <a:rPr lang="ru-RU" sz="1400" b="1" dirty="0"/>
              <a:t> мышление 9 класс. Успеть все</a:t>
            </a:r>
            <a:endParaRPr lang="ru-RU" sz="1400" dirty="0"/>
          </a:p>
        </p:txBody>
      </p:sp>
      <p:graphicFrame>
        <p:nvGraphicFramePr>
          <p:cNvPr id="6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0034" y="1142984"/>
          <a:ext cx="8229600" cy="33581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Класс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Участник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Сумма баллов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Максимальный балл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Процент выполнения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 rowSpan="8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9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Работа 1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3,000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4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75,00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Работа 2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3,000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4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75,00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Работа 3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3,000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4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75,00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Работа 4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3,000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4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75,00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Работа 5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3,000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4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75,00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Работа 6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2,000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4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50,00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Работа 7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4,000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4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100,00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Работа 8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4,000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4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DejaVu Sans"/>
                          <a:ea typeface="Times New Roman"/>
                          <a:cs typeface="Arial"/>
                        </a:rPr>
                        <a:t>100,00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428596" y="714356"/>
            <a:ext cx="821537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1400" b="1" dirty="0"/>
              <a:t>04.01.2022 Математическая грамотность 9 класс. Железный обод.</a:t>
            </a:r>
            <a:endParaRPr lang="ru-RU" sz="1400" dirty="0"/>
          </a:p>
        </p:txBody>
      </p:sp>
      <p:graphicFrame>
        <p:nvGraphicFramePr>
          <p:cNvPr id="6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0034" y="1142984"/>
          <a:ext cx="8229600" cy="33581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DejaVu Sans"/>
                          <a:ea typeface="Times New Roman"/>
                          <a:cs typeface="Arial"/>
                        </a:rPr>
                        <a:t>Класс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DejaVu Sans"/>
                          <a:ea typeface="Times New Roman"/>
                          <a:cs typeface="Arial"/>
                        </a:rPr>
                        <a:t>Участник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DejaVu Sans"/>
                          <a:ea typeface="Times New Roman"/>
                          <a:cs typeface="Arial"/>
                        </a:rPr>
                        <a:t>Сумма баллов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DejaVu Sans"/>
                          <a:ea typeface="Times New Roman"/>
                          <a:cs typeface="Arial"/>
                        </a:rPr>
                        <a:t>Максимальный балл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DejaVu Sans"/>
                          <a:ea typeface="Times New Roman"/>
                          <a:cs typeface="Arial"/>
                        </a:rPr>
                        <a:t>Процент выполнения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 rowSpan="8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9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Работа 1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5,000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5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100,00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Работа 2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4,000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5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80,00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Работа 3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5,000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5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100,00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Работа 4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5,000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5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100,00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Работа 5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5,000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5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100,00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Работа 6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5,000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5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100,00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Работа 7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5,000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5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100,00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Работа 8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5,000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DejaVu Sans"/>
                          <a:ea typeface="Times New Roman"/>
                          <a:cs typeface="Arial"/>
                        </a:rPr>
                        <a:t>5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DejaVu Sans"/>
                          <a:ea typeface="Times New Roman"/>
                          <a:cs typeface="Arial"/>
                        </a:rPr>
                        <a:t>100,00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</a:rPr>
              <a:t>Спасибо за внимание!</a:t>
            </a:r>
            <a:endParaRPr lang="ru-RU" sz="4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Формирование функциональной грамотности учащихся – одна из основных задач современного образования. Уровень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сформированности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функциональной грамотности – показатель качества образования в масштабах от школьного до государственного.   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Понятие «функциональная грамотность» появилось в 1957 году применительно к взрослому населению, которое нуждалось в ликвидации своей неграмотности. В тот момент было достаточно трех базовых грамотностей, чтобы успешно справляться с решением жизненный ситуаций: умения читать, писать и считать. Современность требует от человека гораздо больше грамотностей: навыки чтения и письма, математическая грамотность, естественнонаучная грамотность, ИКТ - грамотность, финансовая грамотность, культурная и гражданская грамотность. От современного человека требуются умения критически мыслить, работать в команде, общаться,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креативность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 Приобрести все эти навыки (грамотности) может помочь любознательность, настойчивость, инициативность, способность адаптироваться, лидерские качества. 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200" b="1" dirty="0" smtClean="0"/>
              <a:t>"ФУНКЦИОНАЛЬНАЯ ГРАМОТНОСТЬ </a:t>
            </a: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b="1" dirty="0" smtClean="0"/>
              <a:t>КАК ЦЕЛЬ И РЕЗУЛЬТАТ СОВРЕМЕННОГО ОБРАЗОВАНИЯ"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/>
              <a:t>.</a:t>
            </a:r>
            <a:endParaRPr lang="ru-RU" dirty="0" smtClean="0"/>
          </a:p>
          <a:p>
            <a:pPr lvl="0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Читательская грамотность</a:t>
            </a:r>
          </a:p>
          <a:p>
            <a:pPr lvl="0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Математическая грамотность</a:t>
            </a:r>
          </a:p>
          <a:p>
            <a:pPr lvl="0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Естественнонаучная грамотность</a:t>
            </a:r>
          </a:p>
          <a:p>
            <a:pPr lvl="0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Финансовая грамотность</a:t>
            </a:r>
          </a:p>
          <a:p>
            <a:pPr lvl="0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Глобальные компетенции</a:t>
            </a:r>
          </a:p>
          <a:p>
            <a:pPr lvl="0"/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Креативное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мышление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Виды функциональной грамотности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6143668"/>
          </a:xfrm>
        </p:spPr>
        <p:txBody>
          <a:bodyPr>
            <a:normAutofit fontScale="40000" lnSpcReduction="20000"/>
          </a:bodyPr>
          <a:lstStyle/>
          <a:p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Читательская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грамотность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– это способность к чтению и пониманию учебных текстов, умение извлекать информацию из текста, интерпретировать, использовать ее при решении учебных, учебно-практических задач и в повседневной жизни. Читательская грамотность – это базовый навык функциональной грамотности. </a:t>
            </a:r>
          </a:p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Математическая грамотность —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это способность формулировать, применять и интерпретировать математику в разнообразных контекстах. Она включает математические рассуждения, использование математических понятий, процедур, фактов и инструментов, чтобы описать, объяснить и предсказать явления. </a:t>
            </a:r>
          </a:p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Естественнонаучна грамотность —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это способность человека занимать активную гражданскую позицию по вопросам, связанным с естественными науками, и его готовность интересоваться естественнонаучными идеями.   </a:t>
            </a:r>
          </a:p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Финансовая грамотность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— это знание и понимание финансовых понятий и финансовых рисков. Включает навыки, мотивацию и уверенность, необходимые для принятия эффективных решений в разнообразных финансовых ситуациях, способствующих улучшению финансового благополучия личности и общества, а также возможности участия в экономической жизни.</a:t>
            </a:r>
          </a:p>
          <a:p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Креативное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мышление —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это способность продуктивно участвовать в процессе выработки, оценки и совершенствовании идей, направленных на получение инновационных и эффективных решений, и/или нового знания, и/или эффектного выражения воображения.</a:t>
            </a:r>
          </a:p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Глобальные компетенции —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это способность смотреть на мировые и межкультурные вопросы критически, с разных точек зрения, чтобы понимать, как различия между людьми влияют на восприятие, суждения и представления о себе и о других, и участвовать в открытом, адекватном и эффективном взаимодействии с другими людьми разного культурного происхождения на основе взаимного уважения к человеческому достоинству.</a:t>
            </a:r>
          </a:p>
          <a:p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57150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200" b="1" dirty="0" smtClean="0"/>
              <a:t>"ФУНКЦИОНАЛЬНАЯ ГРАМОТНОСТЬ </a:t>
            </a: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b="1" dirty="0" smtClean="0"/>
              <a:t>КАК ЦЕЛЬ И РЕЗУЛЬТАТ СОВРЕМЕННОГО ОБРАЗОВАНИЯ"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286412"/>
          </a:xfrm>
        </p:spPr>
        <p:txBody>
          <a:bodyPr>
            <a:normAutofit fontScale="40000" lnSpcReduction="20000"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Современный мир стал гораздо сложнее, чем был двадцать лет назад, а тем более тридцать лет назад. Эти сложности требуют особого подхода в педагогике. Это связано с появлением новых технологий, новых профессий, сфер экономики и с социально-психологическими изменениями самого человека. Окружающий мир больше не аналого-текстологический, ему на смену пришел визуально-цифровой – и это требует расширения и переосмысления понятия «функциональная грамотность».</a:t>
            </a: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Национальный проект образование, поставил две важные существенные задачи: 1) обеспечение глобальной конкурентоспособности российского образования, вхождение в десятку ведущих стран мира по качеству образования и 2) воспитание гармонично развитой социально ответственной личности. Причем обращу ваше внимание, эти две задачи выстроены не в иерархии, они ценны в равнозначной степени. Поэтому мы должны с вами ответить на вопрос: какими ресурсами мы обладаем для решения этой важной задачи.  </a:t>
            </a: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В этом контексте стоит обратить внимание на международную оценку качества образования.</a:t>
            </a: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Международные рейтинги качества системы образования опираются на данные исследований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PIRLS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TIMSS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PISA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. Цель Государственной программы «Развитие образования» на 2018-2025 годы – это качество образования, которое характеризуется: сохранением лидирующих позиций РФ в международном исследовании качества чтения и понимания текстов (PIRLS), а также в международном  исследовании качества математического и  естественнонаучного образования (TIMSS); повышением  позиций РФ в международной программе по оценке  образовательных достижений учащихся (PISA).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ПОЧЕМУ ФУНКЦИОНАЛЬНАЯ ГРАМОТНОСТЬ СЕЙЧАС СТАЛА ОДНОЙ ИЗ ГЛАВНЫХ ТЕМ ДЛЯ ОБСУЖДЕНИЯ?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928670"/>
            <a:ext cx="8258204" cy="5078621"/>
          </a:xfrm>
        </p:spPr>
        <p:txBody>
          <a:bodyPr>
            <a:normAutofit fontScale="77500" lnSpcReduction="20000"/>
          </a:bodyPr>
          <a:lstStyle/>
          <a:p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Исследования 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PIRLS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TIMSS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PISA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отличаются в подходах к оценке образовательных результатов: в исследованиях 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PIRLS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TIMSS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оценивается академическая грамотность в области чтения, математики и естествознания, а в исследовании 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PISA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сформированность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функциональной грамотности (математической, читательской,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естественно-научной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и финансовой). Именно результаты учащихся, достигших высшего и базового уровня функциональной грамотности, - наиболее обсуждаемые в мире индикаторы конкурентоспособности школьного образования. </a:t>
            </a:r>
          </a:p>
          <a:p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Международное исследование 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PISA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представляет функциональную грамотность в виде составляющих: грамотность в чтении, грамотность в математике, грамотность в области естествознания. С 2012 года отдельным направлением была включена финансовая грамотность. С 2018 года в исследовании выделено еще одно направление – глобальные компетенции. С 2021 года впервые исследованию подвергается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креативное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мышление пятнадцатилетних учащихся.</a:t>
            </a:r>
          </a:p>
          <a:p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Основной вопрос, на который отвечает исследование 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PISA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: «Обладают ли учащиеся пятнадцатилетнего возраста, получившие обязательное общее образование, знаниями и умениями, необходимыми им для полноценного функционирования в современном обществе, т. е. для решения широкого диапазона задач в различных сферах человеческой деятельности, общения и социальных отношений?»</a:t>
            </a:r>
          </a:p>
          <a:p>
            <a:endParaRPr lang="ru-RU" dirty="0"/>
          </a:p>
        </p:txBody>
      </p:sp>
      <p:sp>
        <p:nvSpPr>
          <p:cNvPr id="4" name="Заголовок 2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86834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ПОЧЕМУ ФУНКЦИОНАЛЬНАЯ ГРАМОТНОСТЬ СЕЙЧАС СТАЛА ОДНОЙ ИЗ ГЛАВНЫХ ТЕМ ДЛЯ ОБСУЖДЕНИЯ?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4435679"/>
          </a:xfrm>
        </p:spPr>
        <p:txBody>
          <a:bodyPr>
            <a:normAutofit fontScale="77500" lnSpcReduction="20000"/>
          </a:bodyPr>
          <a:lstStyle/>
          <a:p>
            <a:pPr lvl="0" algn="just"/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Повышение уровня функциональной грамотности российских учащихся может быть обеспечено успешной реализацией Федерального государственного образовательного стандарта, за счет достижения планируемых предметных,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метапредметных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и личностных результатов.</a:t>
            </a:r>
          </a:p>
          <a:p>
            <a:pPr lvl="0" algn="just"/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Важно, чтобы в учебной деятельности был реализован комплексный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системно-деятельностный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подход, чтобы процесс обучения шел как процесс решения учащимися различных классов учебно-познавательных и учебно-практических задач, задач на применение или перенос тех знаний и тех умений, которые формирует учитель </a:t>
            </a:r>
          </a:p>
          <a:p>
            <a:pPr lvl="0" algn="just"/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Каждый учитель должен проанализировать систему заданий, которые он планирует использовать в учебном процессе. Он должен помнить, что результат его работы заложен им в тех материалах, с которыми он пришел на урок, и теми материалами, с которыми дети работают дома. Нужно понять: Какие задания работают на формирование функциональной грамотности? Сколько таких заданий в учебниках и задачниках, по которым работает учитель? Достаточно ли их количества для формирования прочного уровня функциональной грамотности?</a:t>
            </a:r>
          </a:p>
          <a:p>
            <a:pPr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58204" cy="115409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Как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переориентировать учебный процесс на эффективное овладение функциональной грамотностью?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864307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Формирование базы данных обучающихся 8–9 классов 2021–2022 учебного года, участвующих в проекте формирования функциональной грамотности по шести направлениям (читательская, математическая,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естественно-научная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финансовая грамотности,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креативное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мышление и глобальные компетенции).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Формирование базы данных учителей, участвующих в формировании функциональной грамотности учащихся 8–9 классов по шести направлениям. 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Организация информационно-просветительской работы с родителями, представителями средств массовой информации, общественностью по вопросам функциональной грамотности. 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Выполнение работ по функциональной грамотности на платформе Российская электронная школа с портала "Электронный банк заданий для оценки функциональной грамотности"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2844" y="274638"/>
            <a:ext cx="8786874" cy="79690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ОРГАНИЗАЦИЯ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РАБОТЫ ПО ФОРМИРОВАНИЮ И ОЦЕНИВАНИЮ ФУНКЦИОНАЛЬНОЙ ГРАМОТНОСТИ УЧАЩИХСЯ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28596" y="357166"/>
          <a:ext cx="7858182" cy="5760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1647"/>
                <a:gridCol w="1301561"/>
                <a:gridCol w="2928958"/>
                <a:gridCol w="2286016"/>
              </a:tblGrid>
              <a:tr h="8974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Кол-во зарегистрировавшихся учителей на площадке РЭШ / %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Кол-во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</a:rPr>
                        <a:t>зарегистриро-вавшихся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 обучающихся на площадке РЭШ / %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Количество выполненных заданий по ФГ из банка заданий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Кол-во учителей, прошедших КПК по ФГ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88890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9/ 100%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8, 9 классы – 100%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25.11.2021г. 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Мероприятие по математической грамотности, 2 обучающихся 8 класса. Задания проверены, уровень: 2 средний.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08.12.2021г.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Мероприятие по естественнонаучной грамотности, 8 обучающихся 9 класса. Задание выполнили 4 обучающихся, работы проверены, уровень: 2 низкий, 2 высокий. 4 обучающихся не смогли приступить к выполнению из-за низкой скорости интернет соединения и сбрасывания с платформы. 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15.12.2021г.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Запланировано мероприятие по читательской грамотности, 2 обучающихся 8 класса.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На базе Центра непрерывного повышения профессионального мастерства педагогических работников ГБПОУ Уфимский многопрофильный профессиональный колледж прошли обучение 3 учителя по вопросам формирования функциональной грамотности учащихся: 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atin typeface="Times New Roman"/>
                          <a:ea typeface="Times New Roman"/>
                        </a:rPr>
                        <a:t>Валеева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 А.М. по математике,  Мингазова Г.Ф по географии,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</a:rPr>
                        <a:t>Саитгареева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 Р.В. по русскому языку и литературе.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atin typeface="Times New Roman"/>
                          <a:ea typeface="Times New Roman"/>
                        </a:rPr>
                        <a:t>Валеева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 А.М. прошла КПК по программе «Школа современного учителя математики» 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160</TotalTime>
  <Words>1680</Words>
  <Application>Microsoft Office PowerPoint</Application>
  <PresentationFormat>Экран (4:3)</PresentationFormat>
  <Paragraphs>314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Открытая</vt:lpstr>
      <vt:lpstr>Муниципальное бюджетное общеобразовательное учреждение Средняя общеобразовательная школа села Бакаево муниципального района Кушнаренковский район  Республики Башкортостан</vt:lpstr>
      <vt:lpstr>"ФУНКЦИОНАЛЬНАЯ ГРАМОТНОСТЬ  КАК ЦЕЛЬ И РЕЗУЛЬТАТ СОВРЕМЕННОГО ОБРАЗОВАНИЯ" </vt:lpstr>
      <vt:lpstr>Виды функциональной грамотности</vt:lpstr>
      <vt:lpstr>"ФУНКЦИОНАЛЬНАЯ ГРАМОТНОСТЬ  КАК ЦЕЛЬ И РЕЗУЛЬТАТ СОВРЕМЕННОГО ОБРАЗОВАНИЯ" </vt:lpstr>
      <vt:lpstr> ПОЧЕМУ ФУНКЦИОНАЛЬНАЯ ГРАМОТНОСТЬ СЕЙЧАС СТАЛА ОДНОЙ ИЗ ГЛАВНЫХ ТЕМ ДЛЯ ОБСУЖДЕНИЯ?</vt:lpstr>
      <vt:lpstr> ПОЧЕМУ ФУНКЦИОНАЛЬНАЯ ГРАМОТНОСТЬ СЕЙЧАС СТАЛА ОДНОЙ ИЗ ГЛАВНЫХ ТЕМ ДЛЯ ОБСУЖДЕНИЯ?</vt:lpstr>
      <vt:lpstr> Как переориентировать учебный процесс на эффективное овладение функциональной грамотностью?  </vt:lpstr>
      <vt:lpstr> ОРГАНИЗАЦИЯ РАБОТЫ ПО ФОРМИРОВАНИЮ И ОЦЕНИВАНИЮ ФУНКЦИОНАЛЬНОЙ ГРАМОТНОСТИ УЧАЩИХСЯ </vt:lpstr>
      <vt:lpstr>Слайд 9</vt:lpstr>
      <vt:lpstr>Статистика </vt:lpstr>
      <vt:lpstr>Слайд 11</vt:lpstr>
      <vt:lpstr>Слайд 12</vt:lpstr>
      <vt:lpstr>25.11.2021 Математическая грамотность 8 класс.  Диагностическая работа 1 вариант </vt:lpstr>
      <vt:lpstr>  15.12.2021 Читательская грамотность 8 класс. </vt:lpstr>
      <vt:lpstr>  24.12.2021 Математическая грамотность 8 класс.  Диагностическая работа 2 вариант </vt:lpstr>
      <vt:lpstr>Слайд 16</vt:lpstr>
      <vt:lpstr>Слайд 17</vt:lpstr>
      <vt:lpstr>Слайд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komp-1</dc:creator>
  <cp:lastModifiedBy>komp-1</cp:lastModifiedBy>
  <cp:revision>15</cp:revision>
  <dcterms:created xsi:type="dcterms:W3CDTF">2022-02-10T04:29:17Z</dcterms:created>
  <dcterms:modified xsi:type="dcterms:W3CDTF">2022-02-10T07:09:34Z</dcterms:modified>
</cp:coreProperties>
</file>